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20"/>
    <a:srgbClr val="748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70A93-9536-4429-BAE6-4C0739CB098E}" v="4" dt="2025-11-12T02:31:06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4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D604-57C4-8782-BBA6-5D4D1B9A5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0178E-AF8D-8640-19FC-F88458B7D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BE486-2B5C-F066-16C9-979DE082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6D050-09D5-6061-BD5B-1F8DCBFE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66A2F-9EA6-C282-40AB-1EC7542D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320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AFD6-6475-D4F8-C618-B9928129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8690F-D8A5-D0F6-8527-785215BB5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8D74E-62BA-02B5-F0B8-32FC8C4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855C-5D4F-3698-7AF7-FD59A40C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BA55-179C-148A-F371-D8554001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88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72E00-D9E1-ACC6-7329-107B9CFD6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E4569-6DF7-F232-0ADF-1FBDA4051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BFCB3-8B3E-88D2-91D1-64D08356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D0853-0A30-57DC-90BF-31B21B4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8AEE-19E7-4E24-0564-98DFEE1F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62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DE74-98B4-1ACA-3A4E-70A8F6FF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9809-982C-7A47-7240-4CC98EC6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D53FC-6AD4-1876-A9F9-7CEBF430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46140-7CFD-5082-2087-E2FDF01C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6E2A0-42A0-E241-4BBD-CAD7C2D6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77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2DFF-1124-28F8-CB18-2FE4EC5E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96E4-2B74-2A63-B17D-A0F8F053D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A32EE-B336-605B-72B6-6AF2A5BE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3351-A141-3540-2574-DFAABADA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E7EA-15DF-5CD4-E3D5-4BB68B21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835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6CEF-367D-47DC-E4BA-DC1D18F1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AF96C-7DA8-AAE5-C0B0-8BA695D61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F491F-5927-00CA-78BC-44EB048D5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6885-8013-D5A8-5039-B3AC4080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3698B-4673-BD71-B6DB-D8E3B38F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5DEF7-B025-A42D-A768-31F1F02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876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5BC0-A757-5B13-1CE3-3A0009C0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AB04-893C-85F7-0B6A-DA1AB0CC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89D72-18D7-16D2-9049-8F75438C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04EA2-15D3-2517-20D0-780175962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3D398-251D-6BB5-E46A-B7F399EE5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EEDD2-B13A-759A-5433-974C982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B83B8-2D10-E1DC-4FF9-A5BD2A92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9890C-D4A7-3182-634F-3CC96BEB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6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5BF2-DF1F-C167-4BFF-F20977EE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542A1-F207-6824-C132-358D092A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594C9-02C3-8770-06F0-6BAFC3AD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EB84F-8CDA-98B0-D3B2-FD1417DE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806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5D500-D520-809C-86C0-B051F5CF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53A60-02B5-2038-6802-F630492F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4D2F-766F-C32D-C8FB-B716539F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85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B930-65D1-6223-A8A0-7074E3A8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1419-8D1D-82B6-2F3D-0D6FD7AB1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F2A38-207B-4F9C-0E74-6CB664D5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1A11B-506F-C872-B262-8A908359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5FA68-E952-656A-00AA-E4562634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9C48-C91E-34AF-FECC-5F6CBB58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792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7741-64F4-F2D3-C1C9-C6526248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E803E-78F5-54D1-2F70-B6A4A4C81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BA1B3-6566-683A-0A1D-46C68273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2D609-C09E-1308-D382-674A6843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483D-4C29-A4FE-697A-7D59A770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DBBA3-B14D-0138-6498-2EB66B8E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293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B097F-5B25-3FD6-4D52-492276F1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983C1-3825-2722-5568-E553B649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CD57E-1D6E-3750-C7E7-F65CF7935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5984-BDBD-4C96-B685-527720D55A2B}" type="datetimeFigureOut">
              <a:rPr lang="en-NZ" smtClean="0"/>
              <a:t>12/11/2025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8000E-D45C-EDEA-5934-0E685289A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1F36-F2F8-425B-85F0-D55CCAC3E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5F3F-EEAE-40E0-ABE0-4E0F9C46C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32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910F6-4ACE-4E1C-89F3-AA91C509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28" r="6148"/>
          <a:stretch/>
        </p:blipFill>
        <p:spPr>
          <a:xfrm>
            <a:off x="-22225" y="-15829"/>
            <a:ext cx="12214225" cy="6873829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0EECCBC-866A-1684-7CCB-D588DEF13648}"/>
              </a:ext>
            </a:extLst>
          </p:cNvPr>
          <p:cNvSpPr txBox="1">
            <a:spLocks/>
          </p:cNvSpPr>
          <p:nvPr/>
        </p:nvSpPr>
        <p:spPr>
          <a:xfrm>
            <a:off x="750500" y="196506"/>
            <a:ext cx="3822700" cy="603885"/>
          </a:xfrm>
          <a:prstGeom prst="rect">
            <a:avLst/>
          </a:prstGeom>
        </p:spPr>
        <p:txBody>
          <a:bodyPr vert="horz" wrap="square" lIns="0" tIns="1143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NZ" sz="5700" b="1" spc="97" baseline="-3654" dirty="0">
                <a:solidFill>
                  <a:schemeClr val="bg1"/>
                </a:solidFill>
                <a:latin typeface="Lucida Sans"/>
                <a:cs typeface="Lucida Sans"/>
              </a:rPr>
              <a:t>Strategy</a:t>
            </a:r>
            <a:r>
              <a:rPr lang="en-NZ" sz="5700" b="1" spc="89" baseline="-3654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NZ" sz="2150" b="1" spc="-45" dirty="0">
                <a:solidFill>
                  <a:schemeClr val="bg1"/>
                </a:solidFill>
              </a:rPr>
              <a:t>2025-</a:t>
            </a:r>
            <a:r>
              <a:rPr lang="en-NZ" sz="2150" b="1" spc="-20" dirty="0">
                <a:solidFill>
                  <a:schemeClr val="bg1"/>
                </a:solidFill>
              </a:rPr>
              <a:t>2027</a:t>
            </a:r>
            <a:endParaRPr lang="en-NZ" sz="2150" b="1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4E29C-6BEF-1384-9B38-A338ACC40CBF}"/>
              </a:ext>
            </a:extLst>
          </p:cNvPr>
          <p:cNvGrpSpPr/>
          <p:nvPr/>
        </p:nvGrpSpPr>
        <p:grpSpPr>
          <a:xfrm>
            <a:off x="11423650" y="-1075353"/>
            <a:ext cx="2378097" cy="769066"/>
            <a:chOff x="9183544" y="362521"/>
            <a:chExt cx="2520991" cy="796121"/>
          </a:xfrm>
        </p:grpSpPr>
        <p:grpSp>
          <p:nvGrpSpPr>
            <p:cNvPr id="5" name="object 3">
              <a:extLst>
                <a:ext uri="{FF2B5EF4-FFF2-40B4-BE49-F238E27FC236}">
                  <a16:creationId xmlns:a16="http://schemas.microsoft.com/office/drawing/2014/main" id="{8CED488F-3765-0341-53F8-656F4891E20D}"/>
                </a:ext>
              </a:extLst>
            </p:cNvPr>
            <p:cNvGrpSpPr/>
            <p:nvPr/>
          </p:nvGrpSpPr>
          <p:grpSpPr>
            <a:xfrm>
              <a:off x="9183544" y="658578"/>
              <a:ext cx="569595" cy="398145"/>
              <a:chOff x="7181008" y="1070058"/>
              <a:chExt cx="569595" cy="39814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4C7521D1-E56D-BE43-7362-D0737AE618DD}"/>
                  </a:ext>
                </a:extLst>
              </p:cNvPr>
              <p:cNvSpPr/>
              <p:nvPr/>
            </p:nvSpPr>
            <p:spPr>
              <a:xfrm>
                <a:off x="7181008" y="1070058"/>
                <a:ext cx="56896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568959" h="325119">
                    <a:moveTo>
                      <a:pt x="568510" y="324494"/>
                    </a:moveTo>
                    <a:lnTo>
                      <a:pt x="0" y="324511"/>
                    </a:lnTo>
                    <a:lnTo>
                      <a:pt x="568714" y="0"/>
                    </a:lnTo>
                    <a:lnTo>
                      <a:pt x="568510" y="324494"/>
                    </a:lnTo>
                    <a:close/>
                  </a:path>
                </a:pathLst>
              </a:custGeom>
              <a:solidFill>
                <a:srgbClr val="F57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D3063BD8-4FD7-AD4B-31CE-78BFE55B6445}"/>
                  </a:ext>
                </a:extLst>
              </p:cNvPr>
              <p:cNvSpPr/>
              <p:nvPr/>
            </p:nvSpPr>
            <p:spPr>
              <a:xfrm>
                <a:off x="7327370" y="1070232"/>
                <a:ext cx="422909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422909" h="397509">
                    <a:moveTo>
                      <a:pt x="150682" y="397505"/>
                    </a:moveTo>
                    <a:lnTo>
                      <a:pt x="0" y="397514"/>
                    </a:lnTo>
                    <a:lnTo>
                      <a:pt x="422826" y="0"/>
                    </a:lnTo>
                    <a:lnTo>
                      <a:pt x="150682" y="397505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6A562F50-3DD6-FE6D-4523-A24BCB7A1813}"/>
                  </a:ext>
                </a:extLst>
              </p:cNvPr>
              <p:cNvSpPr/>
              <p:nvPr/>
            </p:nvSpPr>
            <p:spPr>
              <a:xfrm>
                <a:off x="7388637" y="1131819"/>
                <a:ext cx="307975" cy="335915"/>
              </a:xfrm>
              <a:custGeom>
                <a:avLst/>
                <a:gdLst/>
                <a:ahLst/>
                <a:cxnLst/>
                <a:rect l="l" t="t" r="r" b="b"/>
                <a:pathLst>
                  <a:path w="307975" h="335915">
                    <a:moveTo>
                      <a:pt x="19670" y="335784"/>
                    </a:moveTo>
                    <a:lnTo>
                      <a:pt x="0" y="335899"/>
                    </a:lnTo>
                    <a:lnTo>
                      <a:pt x="33385" y="299394"/>
                    </a:lnTo>
                    <a:lnTo>
                      <a:pt x="51037" y="299291"/>
                    </a:lnTo>
                    <a:lnTo>
                      <a:pt x="19670" y="335784"/>
                    </a:lnTo>
                    <a:close/>
                  </a:path>
                  <a:path w="307975" h="335915">
                    <a:moveTo>
                      <a:pt x="64118" y="284076"/>
                    </a:moveTo>
                    <a:lnTo>
                      <a:pt x="47291" y="284174"/>
                    </a:lnTo>
                    <a:lnTo>
                      <a:pt x="112970" y="212377"/>
                    </a:lnTo>
                    <a:lnTo>
                      <a:pt x="125789" y="212302"/>
                    </a:lnTo>
                    <a:lnTo>
                      <a:pt x="64118" y="284076"/>
                    </a:lnTo>
                    <a:close/>
                  </a:path>
                  <a:path w="307975" h="335915">
                    <a:moveTo>
                      <a:pt x="136775" y="199525"/>
                    </a:moveTo>
                    <a:lnTo>
                      <a:pt x="124655" y="199596"/>
                    </a:lnTo>
                    <a:lnTo>
                      <a:pt x="180305" y="138741"/>
                    </a:lnTo>
                    <a:lnTo>
                      <a:pt x="189062" y="138690"/>
                    </a:lnTo>
                    <a:lnTo>
                      <a:pt x="136775" y="199525"/>
                    </a:lnTo>
                    <a:close/>
                  </a:path>
                  <a:path w="307975" h="335915">
                    <a:moveTo>
                      <a:pt x="196900" y="129564"/>
                    </a:moveTo>
                    <a:lnTo>
                      <a:pt x="188652" y="129612"/>
                    </a:lnTo>
                    <a:lnTo>
                      <a:pt x="229831" y="84578"/>
                    </a:lnTo>
                    <a:lnTo>
                      <a:pt x="235722" y="84391"/>
                    </a:lnTo>
                    <a:lnTo>
                      <a:pt x="196900" y="129564"/>
                    </a:lnTo>
                    <a:close/>
                  </a:path>
                  <a:path w="307975" h="335915">
                    <a:moveTo>
                      <a:pt x="243946" y="74818"/>
                    </a:moveTo>
                    <a:lnTo>
                      <a:pt x="238729" y="74848"/>
                    </a:lnTo>
                    <a:lnTo>
                      <a:pt x="271977" y="38484"/>
                    </a:lnTo>
                    <a:lnTo>
                      <a:pt x="275290" y="38337"/>
                    </a:lnTo>
                    <a:lnTo>
                      <a:pt x="243946" y="74818"/>
                    </a:lnTo>
                    <a:close/>
                  </a:path>
                  <a:path w="307975" h="335915">
                    <a:moveTo>
                      <a:pt x="282111" y="30411"/>
                    </a:moveTo>
                    <a:lnTo>
                      <a:pt x="279357" y="30427"/>
                    </a:lnTo>
                    <a:lnTo>
                      <a:pt x="307182" y="0"/>
                    </a:lnTo>
                    <a:lnTo>
                      <a:pt x="307860" y="453"/>
                    </a:lnTo>
                    <a:lnTo>
                      <a:pt x="282111" y="304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5E548293-9B25-8EEB-C3F8-903F819797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0514" y="362521"/>
              <a:ext cx="1904021" cy="79612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E691CD5-8DB8-C85E-25BB-018508FE9776}"/>
              </a:ext>
            </a:extLst>
          </p:cNvPr>
          <p:cNvSpPr/>
          <p:nvPr/>
        </p:nvSpPr>
        <p:spPr>
          <a:xfrm>
            <a:off x="895350" y="1076325"/>
            <a:ext cx="2124075" cy="1333498"/>
          </a:xfrm>
          <a:prstGeom prst="rect">
            <a:avLst/>
          </a:prstGeom>
          <a:solidFill>
            <a:srgbClr val="F57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1D091-F5F0-666E-37FB-73F2984DD9EF}"/>
              </a:ext>
            </a:extLst>
          </p:cNvPr>
          <p:cNvSpPr/>
          <p:nvPr/>
        </p:nvSpPr>
        <p:spPr>
          <a:xfrm>
            <a:off x="895349" y="2565967"/>
            <a:ext cx="2124075" cy="1333498"/>
          </a:xfrm>
          <a:prstGeom prst="rect">
            <a:avLst/>
          </a:prstGeom>
          <a:solidFill>
            <a:srgbClr val="748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78AC2-C046-C41F-D78F-4F0193397745}"/>
              </a:ext>
            </a:extLst>
          </p:cNvPr>
          <p:cNvSpPr txBox="1"/>
          <p:nvPr/>
        </p:nvSpPr>
        <p:spPr>
          <a:xfrm>
            <a:off x="895349" y="2554166"/>
            <a:ext cx="2124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Stakeholders</a:t>
            </a:r>
            <a:endParaRPr lang="en-US" sz="1050" b="1" dirty="0">
              <a:latin typeface="Lucida Sans" panose="020B0602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Lucida Sans" panose="020B0602030504020204" pitchFamily="34" charset="0"/>
              </a:rPr>
              <a:t>Members &amp; Wider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Lucida Sans" panose="020B0602030504020204" pitchFamily="34" charset="0"/>
              </a:rPr>
              <a:t>Commercial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Lucida Sans" panose="020B0602030504020204" pitchFamily="34" charset="0"/>
              </a:rPr>
              <a:t>Elected Officials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Lucida Sans" panose="020B0602030504020204" pitchFamily="34" charset="0"/>
              </a:rPr>
              <a:t>Govt Entities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Lucida Sans" panose="020B0602030504020204" pitchFamily="34" charset="0"/>
              </a:rPr>
              <a:t>Supply Chain Partners</a:t>
            </a:r>
          </a:p>
          <a:p>
            <a:endParaRPr lang="en-NZ" sz="1050" b="1" dirty="0">
              <a:latin typeface="Lucida Sans" panose="020B0602030504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84A819-47A7-B69D-D1EC-B2E4D2A203D3}"/>
              </a:ext>
            </a:extLst>
          </p:cNvPr>
          <p:cNvCxnSpPr>
            <a:cxnSpLocks/>
          </p:cNvCxnSpPr>
          <p:nvPr/>
        </p:nvCxnSpPr>
        <p:spPr>
          <a:xfrm>
            <a:off x="5324475" y="1099500"/>
            <a:ext cx="0" cy="2795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95CB5BA-C679-0312-D7F1-CAFADC0D09C0}"/>
              </a:ext>
            </a:extLst>
          </p:cNvPr>
          <p:cNvSpPr txBox="1"/>
          <p:nvPr/>
        </p:nvSpPr>
        <p:spPr>
          <a:xfrm>
            <a:off x="3225800" y="1076325"/>
            <a:ext cx="212407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Focus Areas</a:t>
            </a:r>
          </a:p>
          <a:p>
            <a:pPr>
              <a:spcAft>
                <a:spcPts val="600"/>
              </a:spcAft>
            </a:pPr>
            <a:br>
              <a:rPr lang="en-NZ" sz="105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NZ" sz="1400" b="1" dirty="0">
                <a:solidFill>
                  <a:schemeClr val="bg1"/>
                </a:solidFill>
                <a:latin typeface="Lucida Sans" panose="020B0602030504020204" pitchFamily="34" charset="0"/>
              </a:rPr>
              <a:t>External</a:t>
            </a:r>
            <a:endParaRPr lang="en-NZ" sz="105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050" dirty="0">
                <a:solidFill>
                  <a:schemeClr val="bg1"/>
                </a:solidFill>
                <a:latin typeface="Lucida Sans" panose="020B0602030504020204" pitchFamily="34" charset="0"/>
              </a:rPr>
              <a:t>Productivity &amp; Infrastructure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050" dirty="0">
                <a:solidFill>
                  <a:schemeClr val="bg1"/>
                </a:solidFill>
                <a:latin typeface="Lucida Sans" panose="020B0602030504020204" pitchFamily="34" charset="0"/>
              </a:rPr>
              <a:t>Sustainability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050" dirty="0">
                <a:solidFill>
                  <a:schemeClr val="bg1"/>
                </a:solidFill>
                <a:latin typeface="Lucida Sans" panose="020B0602030504020204" pitchFamily="34" charset="0"/>
              </a:rPr>
              <a:t>Better transport businesses</a:t>
            </a:r>
          </a:p>
          <a:p>
            <a:pPr>
              <a:spcAft>
                <a:spcPts val="600"/>
              </a:spcAft>
            </a:pPr>
            <a:br>
              <a:rPr lang="en-NZ" sz="105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NZ" sz="1400" b="1" dirty="0">
                <a:solidFill>
                  <a:schemeClr val="bg1"/>
                </a:solidFill>
                <a:latin typeface="Lucida Sans" panose="020B0602030504020204" pitchFamily="34" charset="0"/>
              </a:rPr>
              <a:t>Internal</a:t>
            </a:r>
            <a:endParaRPr lang="en-NZ" sz="105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050" dirty="0">
                <a:solidFill>
                  <a:schemeClr val="bg1"/>
                </a:solidFill>
                <a:latin typeface="Lucida Sans" panose="020B0602030504020204" pitchFamily="34" charset="0"/>
              </a:rPr>
              <a:t>Policy &amp; Advocacy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050" dirty="0">
                <a:solidFill>
                  <a:schemeClr val="bg1"/>
                </a:solidFill>
                <a:latin typeface="Lucida Sans" panose="020B0602030504020204" pitchFamily="34" charset="0"/>
              </a:rPr>
              <a:t>Measuring &amp; improving business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05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511AE0-DFC4-ED26-BD72-0F62AE8E23AF}"/>
              </a:ext>
            </a:extLst>
          </p:cNvPr>
          <p:cNvSpPr txBox="1"/>
          <p:nvPr/>
        </p:nvSpPr>
        <p:spPr>
          <a:xfrm>
            <a:off x="5461000" y="1076325"/>
            <a:ext cx="583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2028 Goals</a:t>
            </a:r>
          </a:p>
          <a:p>
            <a:endParaRPr lang="en-US" sz="16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CE7D3-297C-B6B4-49BF-38F1BA080B9F}"/>
              </a:ext>
            </a:extLst>
          </p:cNvPr>
          <p:cNvSpPr txBox="1"/>
          <p:nvPr/>
        </p:nvSpPr>
        <p:spPr>
          <a:xfrm>
            <a:off x="5588000" y="1414879"/>
            <a:ext cx="41783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Lucida Sans" panose="020B0602030504020204" pitchFamily="34" charset="0"/>
              </a:rPr>
              <a:t>The road freight industry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More firms reporting sustainable operating margins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Improved truck driver shortages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Improved engagement with supply chain partners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Supported improvements in the performance of the roading network</a:t>
            </a: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bg1"/>
                </a:solidFill>
                <a:latin typeface="Lucida Sans" panose="020B0602030504020204" pitchFamily="34" charset="0"/>
              </a:rPr>
              <a:t>Transporting New Zealand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Increased revenue and grown its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Achieved meaningful advocacy wins relating to productivity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Maintained its reputation as the peak body and leading voice of the sector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B1BC78-5AC5-4B44-88DE-0F100363684D}"/>
              </a:ext>
            </a:extLst>
          </p:cNvPr>
          <p:cNvSpPr txBox="1"/>
          <p:nvPr/>
        </p:nvSpPr>
        <p:spPr>
          <a:xfrm>
            <a:off x="908049" y="1096328"/>
            <a:ext cx="21240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Mission</a:t>
            </a:r>
            <a:endParaRPr lang="en-US" sz="1050" b="1" dirty="0">
              <a:latin typeface="Lucida Sans" panose="020B0602030504020204" pitchFamily="34" charset="0"/>
            </a:endParaRPr>
          </a:p>
          <a:p>
            <a:r>
              <a:rPr lang="en-US" sz="1050" dirty="0">
                <a:latin typeface="Lucida Sans" panose="020B0602030504020204" pitchFamily="34" charset="0"/>
              </a:rPr>
              <a:t>Creating the environment where trucking operators can drive successful, safe, sustainable businesses. </a:t>
            </a:r>
            <a:endParaRPr lang="en-NZ" sz="1050" b="1" dirty="0">
              <a:latin typeface="Lucida Sans" panose="020B0602030504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59C8023-416D-E759-2406-B427C1E3F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06018"/>
              </p:ext>
            </p:extLst>
          </p:nvPr>
        </p:nvGraphicFramePr>
        <p:xfrm>
          <a:off x="895348" y="4530137"/>
          <a:ext cx="10401300" cy="229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3582162343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3246637458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1039936869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4002317796"/>
                    </a:ext>
                  </a:extLst>
                </a:gridCol>
              </a:tblGrid>
              <a:tr h="33188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Policy &amp; Advocacy</a:t>
                      </a:r>
                      <a:endParaRPr lang="en-NZ" sz="14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Communications</a:t>
                      </a:r>
                      <a:endParaRPr lang="en-NZ" sz="14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Membership </a:t>
                      </a:r>
                      <a:endParaRPr lang="en-NZ" sz="14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Business</a:t>
                      </a:r>
                      <a:endParaRPr lang="en-NZ" sz="14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6945505"/>
                  </a:ext>
                </a:extLst>
              </a:tr>
              <a:tr h="179947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Transporting New Zealand has a scheduled programme of evidence-based policy &amp; advocacy projects.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Members are receiving updates that are engaging and relevant to their business.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All policy and advocacy work is accessible to members and the public.  </a:t>
                      </a:r>
                      <a:endParaRPr kumimoji="0" lang="en-NZ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Lucida Sans" panose="020B0602030504020204" pitchFamily="34" charset="0"/>
                        <a:ea typeface="+mn-ea"/>
                        <a:cs typeface="+mn-cs"/>
                      </a:endParaRPr>
                    </a:p>
                    <a:p>
                      <a:endParaRPr lang="en-NZ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Updates on industry issues are provided promptly and through cost-effective channels.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Members are receiving updates that are engaging and relevant to their business.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All policy and advocacy work is accessible to members and the public.  </a:t>
                      </a:r>
                      <a:endParaRPr lang="en-NZ" sz="1050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We connect regularly with all members through their preferred method of contact.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Our member benefits are competitive and relevant to members.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Members can easily raise policy and advocacy concerns and feedback via the membership team.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Our staff value Transporting New Zealand as a good employer.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Staff are encouraged to access internal and external training and professional development opportunities.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Staff are committed to supporting members and working to agreed key performance indicators. </a:t>
                      </a:r>
                      <a:endParaRPr lang="en-NZ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2958860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0A69115C-B889-9BD1-4B68-FF91C76F708E}"/>
              </a:ext>
            </a:extLst>
          </p:cNvPr>
          <p:cNvSpPr txBox="1"/>
          <p:nvPr/>
        </p:nvSpPr>
        <p:spPr>
          <a:xfrm>
            <a:off x="908049" y="3996366"/>
            <a:ext cx="583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Sans" panose="020B0602030504020204" pitchFamily="34" charset="0"/>
              </a:rPr>
              <a:t>Achieving our goals</a:t>
            </a:r>
          </a:p>
          <a:p>
            <a:endParaRPr lang="en-US" sz="16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283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Billy Clemens</dc:creator>
  <cp:lastModifiedBy>Billy Clemens</cp:lastModifiedBy>
  <cp:revision>4</cp:revision>
  <dcterms:created xsi:type="dcterms:W3CDTF">2025-05-07T04:48:32Z</dcterms:created>
  <dcterms:modified xsi:type="dcterms:W3CDTF">2025-11-12T02:59:07Z</dcterms:modified>
</cp:coreProperties>
</file>