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309" r:id="rId2"/>
    <p:sldId id="311" r:id="rId3"/>
    <p:sldId id="319" r:id="rId4"/>
    <p:sldId id="313" r:id="rId5"/>
    <p:sldId id="320" r:id="rId6"/>
    <p:sldId id="318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 userDrawn="1">
          <p15:clr>
            <a:srgbClr val="A4A3A4"/>
          </p15:clr>
        </p15:guide>
        <p15:guide id="2" pos="1186" userDrawn="1">
          <p15:clr>
            <a:srgbClr val="A4A3A4"/>
          </p15:clr>
        </p15:guide>
        <p15:guide id="3" pos="6017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  <p15:guide id="6" orient="horz" pos="3362" userDrawn="1">
          <p15:clr>
            <a:srgbClr val="A4A3A4"/>
          </p15:clr>
        </p15:guide>
        <p15:guide id="7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73"/>
    <p:restoredTop sz="94676"/>
  </p:normalViewPr>
  <p:slideViewPr>
    <p:cSldViewPr snapToGrid="0" snapToObjects="1">
      <p:cViewPr varScale="1">
        <p:scale>
          <a:sx n="69" d="100"/>
          <a:sy n="69" d="100"/>
        </p:scale>
        <p:origin x="786" y="498"/>
      </p:cViewPr>
      <p:guideLst>
        <p:guide orient="horz" pos="2170"/>
        <p:guide pos="1186"/>
        <p:guide pos="6017"/>
        <p:guide orient="horz" pos="3748"/>
        <p:guide orient="horz" pos="3362"/>
        <p:guide pos="72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7887F7-5DDE-0D41-AF9B-39C4DD8744D0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E759-218B-2647-8B87-9B41C8E005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3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115BDC9-4057-8B47-BE31-105DA713B8DB}"/>
              </a:ext>
            </a:extLst>
          </p:cNvPr>
          <p:cNvSpPr/>
          <p:nvPr userDrawn="1"/>
        </p:nvSpPr>
        <p:spPr>
          <a:xfrm>
            <a:off x="0" y="0"/>
            <a:ext cx="12254593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114576-9336-9B46-8F6E-DC7F01737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7305" y="2142935"/>
            <a:ext cx="3774095" cy="1967971"/>
          </a:xfrm>
        </p:spPr>
        <p:txBody>
          <a:bodyPr anchor="b">
            <a:normAutofit/>
          </a:bodyPr>
          <a:lstStyle>
            <a:lvl1pPr algn="l">
              <a:lnSpc>
                <a:spcPts val="4460"/>
              </a:lnSpc>
              <a:defRPr sz="4400" b="1" i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41629-C407-DD4B-A47B-6F0F0549A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27305" y="4301066"/>
            <a:ext cx="3774095" cy="72813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799C216-4339-9847-8E45-4D4946F0C4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975" y="1858248"/>
            <a:ext cx="6161799" cy="231517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426B175-72B1-D64B-85E0-F1DF8AEC433C}"/>
              </a:ext>
            </a:extLst>
          </p:cNvPr>
          <p:cNvCxnSpPr/>
          <p:nvPr userDrawn="1"/>
        </p:nvCxnSpPr>
        <p:spPr>
          <a:xfrm>
            <a:off x="7164539" y="2024743"/>
            <a:ext cx="0" cy="2204357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160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B7970-F24F-0F4C-935D-CBC0B4C5B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269473"/>
            <a:ext cx="9271001" cy="533927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9B9D2B-4EBA-1C46-83ED-3E5F36BE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1908327"/>
            <a:ext cx="9271000" cy="2986933"/>
          </a:xfrm>
        </p:spPr>
        <p:txBody>
          <a:bodyPr/>
          <a:lstStyle>
            <a:lvl1pPr marL="0" indent="0">
              <a:lnSpc>
                <a:spcPts val="3080"/>
              </a:lnSpc>
              <a:buFontTx/>
              <a:buNone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435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57CE73B-9595-B542-A8ED-65A867B1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537200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7FE1AE-A7E3-9547-9AF7-6DFFFB18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47" y="682359"/>
            <a:ext cx="4383986" cy="2340241"/>
          </a:xfrm>
        </p:spPr>
        <p:txBody>
          <a:bodyPr anchor="b"/>
          <a:lstStyle>
            <a:lvl1pPr>
              <a:lnSpc>
                <a:spcPts val="5500"/>
              </a:lnSpc>
              <a:defRPr sz="6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63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B108-06D6-2849-927E-B62B4AB5C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013" y="1273740"/>
            <a:ext cx="9108388" cy="551447"/>
          </a:xfr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C7636-5D63-0641-B4E4-B40344677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013" y="2028825"/>
            <a:ext cx="4341655" cy="263630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144D3B-D708-1841-A8DC-A78F96F79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31207" y="2028825"/>
            <a:ext cx="4572000" cy="26363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0499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201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BEE88-A098-1049-8236-652CEED47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58200" y="1"/>
            <a:ext cx="3733800" cy="5604934"/>
          </a:xfrm>
          <a:noFill/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AB97DE-CDB6-AE4C-BA7B-2A3EE816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21" y="1257301"/>
            <a:ext cx="6729412" cy="4953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8B3C5-AD2A-D847-9F89-6C7F4C0CF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9921" y="1947333"/>
            <a:ext cx="6729412" cy="3064934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60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B97DE-CDB6-AE4C-BA7B-2A3EE8166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921" y="1257301"/>
            <a:ext cx="6729412" cy="49530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BEE88-A098-1049-8236-652CEED470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20666" y="880533"/>
            <a:ext cx="2523067" cy="19473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8B3C5-AD2A-D847-9F89-6C7F4C0CF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9921" y="1947333"/>
            <a:ext cx="6729412" cy="3064934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9AE364A-8477-8B4F-A0DF-D882674A3D6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720666" y="3064934"/>
            <a:ext cx="2523067" cy="19473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78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6AB1E58-D953-CB4A-8BB5-952AB24F4A0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84667" y="5537200"/>
            <a:ext cx="12364825" cy="4540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818E4A-F518-424E-A3AF-79FB49DBF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15145"/>
            <a:ext cx="9523255" cy="8562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D6ABA-A956-A744-8EEB-5DD33DF2C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2046768"/>
            <a:ext cx="9523255" cy="2986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4F575CC-F984-2B47-8767-244EF496B9E9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1026" y="6050170"/>
            <a:ext cx="1938564" cy="67130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3D9D5C-F623-1545-8368-B22D008788A9}"/>
              </a:ext>
            </a:extLst>
          </p:cNvPr>
          <p:cNvCxnSpPr>
            <a:cxnSpLocks/>
          </p:cNvCxnSpPr>
          <p:nvPr userDrawn="1"/>
        </p:nvCxnSpPr>
        <p:spPr>
          <a:xfrm>
            <a:off x="2630219" y="6211389"/>
            <a:ext cx="0" cy="4590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C08C95-9D81-1745-BCDC-E38AA05FBA0A}"/>
              </a:ext>
            </a:extLst>
          </p:cNvPr>
          <p:cNvSpPr txBox="1"/>
          <p:nvPr userDrawn="1"/>
        </p:nvSpPr>
        <p:spPr>
          <a:xfrm>
            <a:off x="2760849" y="6319603"/>
            <a:ext cx="1975757" cy="318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Driving our economy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7BAC00-FA33-0242-A017-4E4FA81475EE}"/>
              </a:ext>
            </a:extLst>
          </p:cNvPr>
          <p:cNvSpPr txBox="1"/>
          <p:nvPr userDrawn="1"/>
        </p:nvSpPr>
        <p:spPr>
          <a:xfrm>
            <a:off x="9552928" y="6349728"/>
            <a:ext cx="19757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September </a:t>
            </a:r>
            <a:r>
              <a:rPr lang="en-US" sz="1000" dirty="0">
                <a:solidFill>
                  <a:schemeClr val="bg2">
                    <a:lumMod val="9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55689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ransporting.n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billy@transporting.nz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78C84F5-F55F-E349-BC61-1C4CAC349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4254" y="-1630432"/>
            <a:ext cx="12533987" cy="76205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345484C0-D10F-E34A-B02C-8A5FFAAB5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546" y="554804"/>
            <a:ext cx="6904199" cy="1738337"/>
          </a:xfrm>
        </p:spPr>
        <p:txBody>
          <a:bodyPr>
            <a:normAutofit/>
          </a:bodyPr>
          <a:lstStyle/>
          <a:p>
            <a:r>
              <a:rPr lang="en-US" dirty="0"/>
              <a:t>Constitutional restructure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0D48FE3-D83E-52CC-A621-1F12A583537E}"/>
              </a:ext>
            </a:extLst>
          </p:cNvPr>
          <p:cNvSpPr txBox="1"/>
          <p:nvPr/>
        </p:nvSpPr>
        <p:spPr>
          <a:xfrm>
            <a:off x="1068546" y="2506894"/>
            <a:ext cx="5188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Member update</a:t>
            </a:r>
            <a:endParaRPr lang="en-NZ" sz="2800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F51C78-F442-76FB-DDB6-4DA2BB7335DB}"/>
              </a:ext>
            </a:extLst>
          </p:cNvPr>
          <p:cNvSpPr/>
          <p:nvPr/>
        </p:nvSpPr>
        <p:spPr>
          <a:xfrm>
            <a:off x="10396728" y="6245352"/>
            <a:ext cx="1271016" cy="402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8575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694D1C-C2FD-9E4C-B9E1-603226C4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26" y="5446047"/>
            <a:ext cx="12364825" cy="50390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9A98CC1-516D-BE4F-A3C9-2EC0DCE9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2" y="345665"/>
            <a:ext cx="4558809" cy="495300"/>
          </a:xfrm>
        </p:spPr>
        <p:txBody>
          <a:bodyPr/>
          <a:lstStyle/>
          <a:p>
            <a:r>
              <a:rPr lang="en-US" dirty="0"/>
              <a:t>Current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23B8F-E5AD-C891-F1F9-70973A43E340}"/>
              </a:ext>
            </a:extLst>
          </p:cNvPr>
          <p:cNvSpPr/>
          <p:nvPr/>
        </p:nvSpPr>
        <p:spPr>
          <a:xfrm>
            <a:off x="10335802" y="6246688"/>
            <a:ext cx="1366463" cy="40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A022AC-BD3B-CB74-35D1-3E64AC3AA7D7}"/>
              </a:ext>
            </a:extLst>
          </p:cNvPr>
          <p:cNvSpPr txBox="1"/>
          <p:nvPr/>
        </p:nvSpPr>
        <p:spPr>
          <a:xfrm>
            <a:off x="339047" y="1219155"/>
            <a:ext cx="44089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Umbrella group structure, with five autonomous societies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Dual membership model (Transporting New Zealand and regional membership)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Transporting New Zealand handles operational delivery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regions appoint the Transporting New Zealand board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DB1FA9-AE81-0B06-1C58-6C5068F43D9D}"/>
              </a:ext>
            </a:extLst>
          </p:cNvPr>
          <p:cNvSpPr/>
          <p:nvPr/>
        </p:nvSpPr>
        <p:spPr>
          <a:xfrm>
            <a:off x="-334510" y="5297305"/>
            <a:ext cx="12816070" cy="76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206F715B-49B2-81F4-0DCA-CA74F0B59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2087" y="2717292"/>
            <a:ext cx="1328975" cy="63587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Region 2 Inc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E472B3FB-DF2C-EFC5-92A6-10916406C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76471" y="2717292"/>
            <a:ext cx="1331827" cy="63587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Region 3 Inc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506B6ED-5C54-9F51-4B03-0E4849070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448" y="2717292"/>
            <a:ext cx="1328975" cy="63587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Region 4 Inc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2D4610A5-8052-ACDB-3532-457759A4E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19609" y="2717292"/>
            <a:ext cx="1328975" cy="63587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Region 5 Inc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31FC8222-F08D-2129-A37E-8DE754105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310" y="1649295"/>
            <a:ext cx="1132196" cy="566112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[No branches operating]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F7CE322C-FE26-4A7F-1355-BF9F661928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990" y="1466851"/>
            <a:ext cx="59604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45E5211-DD8A-1032-E5AE-B71D90C5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7908" y="3906901"/>
            <a:ext cx="4334855" cy="92295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Transporting New Zealand Inc Board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329C239-CE08-81D8-1CE2-95E664200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4688" y="4301302"/>
            <a:ext cx="695858" cy="442693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R2 Rep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96932102-ADD9-1CA1-F436-6423F5456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622" y="4301302"/>
            <a:ext cx="695858" cy="442693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R3 Rep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 Box 11">
            <a:extLst>
              <a:ext uri="{FF2B5EF4-FFF2-40B4-BE49-F238E27FC236}">
                <a16:creationId xmlns:a16="http://schemas.microsoft.com/office/drawing/2014/main" id="{33D3E7CF-4EDC-A8E8-6B7F-27FA111A6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8814" y="4301302"/>
            <a:ext cx="695858" cy="442693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R4 Rep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 Box 12">
            <a:extLst>
              <a:ext uri="{FF2B5EF4-FFF2-40B4-BE49-F238E27FC236}">
                <a16:creationId xmlns:a16="http://schemas.microsoft.com/office/drawing/2014/main" id="{1E8F5986-59E2-EFC5-B611-CB3FA3623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3007" y="4301302"/>
            <a:ext cx="695858" cy="442693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R5 Rep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2A805FDC-4BCB-72FD-8E7B-0EBB3F56A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2940" y="4301302"/>
            <a:ext cx="695858" cy="442693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Driver Rep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Text Box 14">
            <a:extLst>
              <a:ext uri="{FF2B5EF4-FFF2-40B4-BE49-F238E27FC236}">
                <a16:creationId xmlns:a16="http://schemas.microsoft.com/office/drawing/2014/main" id="{0F3CE160-3B44-BE2F-542B-A53FA10EE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926" y="5071321"/>
            <a:ext cx="1993464" cy="63587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Transporting New Zealand staff</a:t>
            </a:r>
            <a:endParaRPr kumimoji="0" lang="en-US" alt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3C2D99C8-DDF6-6133-729E-926EC45EE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7282" y="5071321"/>
            <a:ext cx="1491531" cy="63587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Industry sector groups</a:t>
            </a:r>
            <a:endParaRPr kumimoji="0" lang="en-US" altLang="en-US" sz="28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97DE2739-C408-FE26-0271-1053CEBAC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4754" y="637832"/>
            <a:ext cx="5612497" cy="63587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National Membership (approx. 1,100 members)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C5315614-D9BA-4719-3DB4-ACA97414C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310" y="3519508"/>
            <a:ext cx="1217752" cy="50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Board Rep</a:t>
            </a:r>
            <a:b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Text Box 18">
            <a:extLst>
              <a:ext uri="{FF2B5EF4-FFF2-40B4-BE49-F238E27FC236}">
                <a16:creationId xmlns:a16="http://schemas.microsoft.com/office/drawing/2014/main" id="{B025AF63-12EE-5BA0-DCF3-E268760F1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359" y="3519508"/>
            <a:ext cx="1217752" cy="50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Board Rep</a:t>
            </a:r>
            <a:b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Text Box 19">
            <a:extLst>
              <a:ext uri="{FF2B5EF4-FFF2-40B4-BE49-F238E27FC236}">
                <a16:creationId xmlns:a16="http://schemas.microsoft.com/office/drawing/2014/main" id="{BC90F08A-B995-62E3-2391-4FCB49AC0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0567" y="2314677"/>
            <a:ext cx="1220604" cy="507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Executive</a:t>
            </a:r>
            <a:b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3" name="Text Box 20">
            <a:extLst>
              <a:ext uri="{FF2B5EF4-FFF2-40B4-BE49-F238E27FC236}">
                <a16:creationId xmlns:a16="http://schemas.microsoft.com/office/drawing/2014/main" id="{C1AA48C4-2DA6-9D0E-52E1-B4D2B545F7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13721" y="3519508"/>
            <a:ext cx="1217752" cy="50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Board Rep</a:t>
            </a:r>
            <a:b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id="{06D546C2-06FB-DCC0-7C1F-DA00385E1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486" y="3519508"/>
            <a:ext cx="1217751" cy="50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Board Rep</a:t>
            </a:r>
            <a:b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id="{4908144A-28D3-7342-629D-573EC57A1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6359" y="2365655"/>
            <a:ext cx="1217752" cy="5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Executive</a:t>
            </a:r>
            <a:b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id="{64CBF5E8-0E15-AC84-936B-D5CC4EFC8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6486" y="2365655"/>
            <a:ext cx="1217751" cy="5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Executive</a:t>
            </a:r>
            <a:b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id="{89E5072A-BF1B-2C45-A4CC-80B29260E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498" y="2365655"/>
            <a:ext cx="1217752" cy="5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Executive</a:t>
            </a:r>
            <a:b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NZ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Elected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id="{0861E6F9-6CCC-2F6F-8EDE-B8F4388CDE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4990" y="1914913"/>
            <a:ext cx="59604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770C1347-4E56-4222-1CBC-6C8AA1764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144" y="1466851"/>
            <a:ext cx="59319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id="{FC43902C-DDD3-57ED-F119-13B52F5DC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5144" y="1914913"/>
            <a:ext cx="59319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id="{4DFF5152-0C35-E7C1-6EE1-D2753CA00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448" y="1461485"/>
            <a:ext cx="59319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419360AF-7249-8E07-5473-27E511C2C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9448" y="1909546"/>
            <a:ext cx="59319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52E32EE0-7BEB-6E26-8D9C-F9A8F9CB7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750" y="1461485"/>
            <a:ext cx="59319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E3F07B5D-F071-5EFF-A1E6-DB97F7A58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6750" y="1909546"/>
            <a:ext cx="59319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id="{08850018-3C9B-10AF-9004-729B2A74F1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980" y="1456120"/>
            <a:ext cx="59319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421FD854-F4B9-0D92-4265-52CC19853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980" y="1906863"/>
            <a:ext cx="59319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02FE7E58-7785-5A22-A20E-E98380BD8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282" y="1456120"/>
            <a:ext cx="59319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9" name="Text Box 36">
            <a:extLst>
              <a:ext uri="{FF2B5EF4-FFF2-40B4-BE49-F238E27FC236}">
                <a16:creationId xmlns:a16="http://schemas.microsoft.com/office/drawing/2014/main" id="{11FE267E-1521-E6EB-13F7-F2419356F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282" y="1906863"/>
            <a:ext cx="593191" cy="35415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Branch</a:t>
            </a:r>
            <a:endParaRPr kumimoji="0" lang="en-US" altLang="en-US" sz="320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82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694D1C-C2FD-9E4C-B9E1-603226C4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26" y="5446047"/>
            <a:ext cx="12364825" cy="50390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9A98CC1-516D-BE4F-A3C9-2EC0DCE9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75" y="593315"/>
            <a:ext cx="12192000" cy="495300"/>
          </a:xfrm>
        </p:spPr>
        <p:txBody>
          <a:bodyPr/>
          <a:lstStyle/>
          <a:p>
            <a:pPr algn="ctr"/>
            <a:r>
              <a:rPr lang="en-US" dirty="0"/>
              <a:t>The need for 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23B8F-E5AD-C891-F1F9-70973A43E340}"/>
              </a:ext>
            </a:extLst>
          </p:cNvPr>
          <p:cNvSpPr/>
          <p:nvPr/>
        </p:nvSpPr>
        <p:spPr>
          <a:xfrm>
            <a:off x="10335802" y="6246688"/>
            <a:ext cx="1366463" cy="40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A022AC-BD3B-CB74-35D1-3E64AC3AA7D7}"/>
              </a:ext>
            </a:extLst>
          </p:cNvPr>
          <p:cNvSpPr txBox="1"/>
          <p:nvPr/>
        </p:nvSpPr>
        <p:spPr>
          <a:xfrm>
            <a:off x="710401" y="1912033"/>
            <a:ext cx="1076177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</a:rPr>
              <a:t>Improved focus on effective advocacy and member services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Energise our membership and take a fresh approach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>
                <a:solidFill>
                  <a:schemeClr val="accent4"/>
                </a:solidFill>
              </a:rPr>
              <a:t>Move volunteer and staff attention away from admin and towards wins for our members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Ensure compliance with the new Incorporated Societies Act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DB1FA9-AE81-0B06-1C58-6C5068F43D9D}"/>
              </a:ext>
            </a:extLst>
          </p:cNvPr>
          <p:cNvSpPr/>
          <p:nvPr/>
        </p:nvSpPr>
        <p:spPr>
          <a:xfrm>
            <a:off x="-334510" y="5297305"/>
            <a:ext cx="12816070" cy="76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01737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694D1C-C2FD-9E4C-B9E1-603226C4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26" y="5446047"/>
            <a:ext cx="12364825" cy="50390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9A98CC1-516D-BE4F-A3C9-2EC0DCE9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22" y="345665"/>
            <a:ext cx="4558809" cy="495300"/>
          </a:xfrm>
        </p:spPr>
        <p:txBody>
          <a:bodyPr/>
          <a:lstStyle/>
          <a:p>
            <a:r>
              <a:rPr lang="en-US" dirty="0"/>
              <a:t>Proposed structure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23B8F-E5AD-C891-F1F9-70973A43E340}"/>
              </a:ext>
            </a:extLst>
          </p:cNvPr>
          <p:cNvSpPr/>
          <p:nvPr/>
        </p:nvSpPr>
        <p:spPr>
          <a:xfrm>
            <a:off x="10335802" y="6246688"/>
            <a:ext cx="1366463" cy="40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DB1FA9-AE81-0B06-1C58-6C5068F43D9D}"/>
              </a:ext>
            </a:extLst>
          </p:cNvPr>
          <p:cNvSpPr/>
          <p:nvPr/>
        </p:nvSpPr>
        <p:spPr>
          <a:xfrm>
            <a:off x="-334510" y="5297305"/>
            <a:ext cx="12816070" cy="76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0" name="Text Box 2">
            <a:extLst>
              <a:ext uri="{FF2B5EF4-FFF2-40B4-BE49-F238E27FC236}">
                <a16:creationId xmlns:a16="http://schemas.microsoft.com/office/drawing/2014/main" id="{3E1CEFCC-518F-3514-957D-040C6616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195" y="1009985"/>
            <a:ext cx="3755508" cy="555591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National Membership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Text Box 4">
            <a:extLst>
              <a:ext uri="{FF2B5EF4-FFF2-40B4-BE49-F238E27FC236}">
                <a16:creationId xmlns:a16="http://schemas.microsoft.com/office/drawing/2014/main" id="{FA0920D0-44FC-3314-BB1F-D9A8AAD8D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784" y="1893279"/>
            <a:ext cx="2742787" cy="80642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Transporting New Zealand Inc Board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Text Box 5">
            <a:extLst>
              <a:ext uri="{FF2B5EF4-FFF2-40B4-BE49-F238E27FC236}">
                <a16:creationId xmlns:a16="http://schemas.microsoft.com/office/drawing/2014/main" id="{6C0EDF6D-9CA8-F68D-2540-FD67D2770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4277" y="2240230"/>
            <a:ext cx="1319819" cy="384459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 elected members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Text Box 6">
            <a:extLst>
              <a:ext uri="{FF2B5EF4-FFF2-40B4-BE49-F238E27FC236}">
                <a16:creationId xmlns:a16="http://schemas.microsoft.com/office/drawing/2014/main" id="{1B9CA7AB-075E-E0A1-B45A-40393B4858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8784" y="1621839"/>
            <a:ext cx="4381427" cy="44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Members vote for Board and Endowment Committee appointments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Text Box 7">
            <a:extLst>
              <a:ext uri="{FF2B5EF4-FFF2-40B4-BE49-F238E27FC236}">
                <a16:creationId xmlns:a16="http://schemas.microsoft.com/office/drawing/2014/main" id="{2377A382-4498-85EF-CD60-DAA263253A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243" y="2205065"/>
            <a:ext cx="1134623" cy="419624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 ind. director (board appointed)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Text Box 8">
            <a:extLst>
              <a:ext uri="{FF2B5EF4-FFF2-40B4-BE49-F238E27FC236}">
                <a16:creationId xmlns:a16="http://schemas.microsoft.com/office/drawing/2014/main" id="{50466AEF-E114-AC42-E34F-D88C604E5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6915" y="1893279"/>
            <a:ext cx="1493296" cy="806426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Endowment Committee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Text Box 9">
            <a:extLst>
              <a:ext uri="{FF2B5EF4-FFF2-40B4-BE49-F238E27FC236}">
                <a16:creationId xmlns:a16="http://schemas.microsoft.com/office/drawing/2014/main" id="{AE257264-7307-CD0E-98C0-1BD4AC271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2555" y="2237885"/>
            <a:ext cx="1319820" cy="386804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X elected members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Text Box 10">
            <a:extLst>
              <a:ext uri="{FF2B5EF4-FFF2-40B4-BE49-F238E27FC236}">
                <a16:creationId xmlns:a16="http://schemas.microsoft.com/office/drawing/2014/main" id="{FF837024-013C-DDC6-CB5B-7772471D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5440" y="4987883"/>
            <a:ext cx="2355984" cy="1057262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kumimoji="0" lang="en-NZ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Transporting New Zealand staff</a:t>
            </a:r>
            <a:endParaRPr kumimoji="0" lang="en-NZ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Assist sector group and events programme and deliver board approved strategy and projects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Text Box 11">
            <a:extLst>
              <a:ext uri="{FF2B5EF4-FFF2-40B4-BE49-F238E27FC236}">
                <a16:creationId xmlns:a16="http://schemas.microsoft.com/office/drawing/2014/main" id="{398DF654-BD61-5277-54BC-307639E87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3505" y="3208588"/>
            <a:ext cx="1528459" cy="2836557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Industry sector groups</a:t>
            </a:r>
            <a:br>
              <a:rPr kumimoji="0" lang="en-NZ" altLang="en-US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en-NZ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Unincorporated working groups / sub committees 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2" name="Text Box 12">
            <a:extLst>
              <a:ext uri="{FF2B5EF4-FFF2-40B4-BE49-F238E27FC236}">
                <a16:creationId xmlns:a16="http://schemas.microsoft.com/office/drawing/2014/main" id="{5828EFC7-1F6D-1317-23DE-F64BA6D22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9195" y="2784099"/>
            <a:ext cx="3049884" cy="829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Board/CE can call meetings of sector groups to discuss and address specific issues. All interested members invited to attend.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Text Box 13">
            <a:extLst>
              <a:ext uri="{FF2B5EF4-FFF2-40B4-BE49-F238E27FC236}">
                <a16:creationId xmlns:a16="http://schemas.microsoft.com/office/drawing/2014/main" id="{ED1B0495-CF83-B534-2463-D1C49684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998" y="3907178"/>
            <a:ext cx="572000" cy="384459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Roads and Vehicles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Text Box 14">
            <a:extLst>
              <a:ext uri="{FF2B5EF4-FFF2-40B4-BE49-F238E27FC236}">
                <a16:creationId xmlns:a16="http://schemas.microsoft.com/office/drawing/2014/main" id="{4DC27766-11E0-C29D-7A3A-F64495396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588" y="3907178"/>
            <a:ext cx="572000" cy="384459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7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Bulk / Specialised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Text Box 15">
            <a:extLst>
              <a:ext uri="{FF2B5EF4-FFF2-40B4-BE49-F238E27FC236}">
                <a16:creationId xmlns:a16="http://schemas.microsoft.com/office/drawing/2014/main" id="{FB5166CF-3AB4-C6F9-75D0-99A1DB391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998" y="4448703"/>
            <a:ext cx="572000" cy="384459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Rural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 Box 16">
            <a:extLst>
              <a:ext uri="{FF2B5EF4-FFF2-40B4-BE49-F238E27FC236}">
                <a16:creationId xmlns:a16="http://schemas.microsoft.com/office/drawing/2014/main" id="{31E49FFF-8070-5CF4-8FC7-71B52310B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588" y="4448703"/>
            <a:ext cx="572000" cy="384459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General freight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ext Box 17">
            <a:extLst>
              <a:ext uri="{FF2B5EF4-FFF2-40B4-BE49-F238E27FC236}">
                <a16:creationId xmlns:a16="http://schemas.microsoft.com/office/drawing/2014/main" id="{FA2FEC54-61C2-564D-38A4-A198F2FE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8998" y="4950375"/>
            <a:ext cx="572000" cy="386803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Logging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8" name="Text Box 18">
            <a:extLst>
              <a:ext uri="{FF2B5EF4-FFF2-40B4-BE49-F238E27FC236}">
                <a16:creationId xmlns:a16="http://schemas.microsoft.com/office/drawing/2014/main" id="{9C9C1CD3-BAEB-B353-151D-29EE8633C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7588" y="4950375"/>
            <a:ext cx="572000" cy="386803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Ports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Text Box 19">
            <a:extLst>
              <a:ext uri="{FF2B5EF4-FFF2-40B4-BE49-F238E27FC236}">
                <a16:creationId xmlns:a16="http://schemas.microsoft.com/office/drawing/2014/main" id="{426051DF-1C51-5B1F-065A-73C757F29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6834" y="5463768"/>
            <a:ext cx="1101803" cy="396181"/>
          </a:xfrm>
          <a:prstGeom prst="rect">
            <a:avLst/>
          </a:prstGeom>
          <a:noFill/>
          <a:ln w="635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7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 any others determined by board</a:t>
            </a:r>
            <a:endParaRPr kumimoji="0" lang="en-US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Text Box 20">
            <a:extLst>
              <a:ext uri="{FF2B5EF4-FFF2-40B4-BE49-F238E27FC236}">
                <a16:creationId xmlns:a16="http://schemas.microsoft.com/office/drawing/2014/main" id="{68A2F114-63F5-64A6-FC40-98A81BC5E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49079" y="2784099"/>
            <a:ext cx="1732411" cy="1015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Endowment committee considers applications for funding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Text Box 21">
            <a:extLst>
              <a:ext uri="{FF2B5EF4-FFF2-40B4-BE49-F238E27FC236}">
                <a16:creationId xmlns:a16="http://schemas.microsoft.com/office/drawing/2014/main" id="{8518E39A-9405-2350-6371-3D2E1E9A3C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1374" y="3208588"/>
            <a:ext cx="2355984" cy="1624574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Programme of regional events and networking opportunities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Board and TNZ staff will facilitate local meetings and networking opportunities across North and South Islands.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Text Box 22">
            <a:extLst>
              <a:ext uri="{FF2B5EF4-FFF2-40B4-BE49-F238E27FC236}">
                <a16:creationId xmlns:a16="http://schemas.microsoft.com/office/drawing/2014/main" id="{A58D340A-7CF7-2797-55EB-4E6705780C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653" y="607965"/>
            <a:ext cx="4890131" cy="65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NZ" altLang="en-US" sz="9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Regional associations either wind up or continue to operate separately—this is a decision for each region’s members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A022AC-BD3B-CB74-35D1-3E64AC3AA7D7}"/>
              </a:ext>
            </a:extLst>
          </p:cNvPr>
          <p:cNvSpPr txBox="1"/>
          <p:nvPr/>
        </p:nvSpPr>
        <p:spPr>
          <a:xfrm>
            <a:off x="339046" y="1219155"/>
            <a:ext cx="4745017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One national entity with a single elected board </a:t>
            </a:r>
            <a:r>
              <a:rPr lang="en-US" b="1" dirty="0"/>
              <a:t>and </a:t>
            </a:r>
            <a:r>
              <a:rPr lang="en-US" dirty="0"/>
              <a:t>a fund management committee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Compliant with the new Incorporated Societies Act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Directs volunteer and staff capacity towards sector issues and advocacy</a:t>
            </a:r>
            <a:br>
              <a:rPr lang="en-US" dirty="0"/>
            </a:b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Reduced admin and duplication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programme of events and networking opportunities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Utilising legacy funds</a:t>
            </a:r>
          </a:p>
        </p:txBody>
      </p:sp>
    </p:spTree>
    <p:extLst>
      <p:ext uri="{BB962C8B-B14F-4D97-AF65-F5344CB8AC3E}">
        <p14:creationId xmlns:p14="http://schemas.microsoft.com/office/powerpoint/2010/main" val="3905307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0694D1C-C2FD-9E4C-B9E1-603226C46A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1126" y="5446047"/>
            <a:ext cx="12364825" cy="503903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F9A98CC1-516D-BE4F-A3C9-2EC0DCE95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475" y="392147"/>
            <a:ext cx="12192000" cy="495300"/>
          </a:xfrm>
        </p:spPr>
        <p:txBody>
          <a:bodyPr/>
          <a:lstStyle/>
          <a:p>
            <a:pPr algn="ctr"/>
            <a:r>
              <a:rPr lang="en-US" dirty="0"/>
              <a:t>Questions for members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623B8F-E5AD-C891-F1F9-70973A43E340}"/>
              </a:ext>
            </a:extLst>
          </p:cNvPr>
          <p:cNvSpPr/>
          <p:nvPr/>
        </p:nvSpPr>
        <p:spPr>
          <a:xfrm>
            <a:off x="10335802" y="6246688"/>
            <a:ext cx="1366463" cy="40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8DB1FA9-AE81-0B06-1C58-6C5068F43D9D}"/>
              </a:ext>
            </a:extLst>
          </p:cNvPr>
          <p:cNvSpPr/>
          <p:nvPr/>
        </p:nvSpPr>
        <p:spPr>
          <a:xfrm>
            <a:off x="-334510" y="5297305"/>
            <a:ext cx="12816070" cy="7614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6A022AC-BD3B-CB74-35D1-3E64AC3AA7D7}"/>
              </a:ext>
            </a:extLst>
          </p:cNvPr>
          <p:cNvSpPr txBox="1"/>
          <p:nvPr/>
        </p:nvSpPr>
        <p:spPr>
          <a:xfrm>
            <a:off x="1172341" y="1042684"/>
            <a:ext cx="9802368" cy="50406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1. Do you support the change proposal?</a:t>
            </a:r>
            <a:br>
              <a:rPr lang="en-N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2. Do you want to see your region wound up, or continue to operate completely separately to Transporting New Zealand?</a:t>
            </a:r>
            <a:br>
              <a:rPr lang="en-N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N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sz="18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3. If you want to wind up, how do you want the member elected Endowment Committee to handle those legacy funds?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NZ" b="1" dirty="0"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b="1" dirty="0">
                <a:cs typeface="Times New Roman" panose="02020603050405020304" pitchFamily="18" charset="0"/>
              </a:rPr>
              <a:t>Make your choice at your regional AGM: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cs typeface="Times New Roman" panose="02020603050405020304" pitchFamily="18" charset="0"/>
              </a:rPr>
              <a:t>Region 5 (lower South Island): 1700, Fri 15 September, Croydon Lodge, Gore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cs typeface="Times New Roman" panose="02020603050405020304" pitchFamily="18" charset="0"/>
              </a:rPr>
              <a:t>Region 4 (upper South Island): 1300, Fri 6 October, BNZ Centre, Christchurch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dirty="0">
                <a:cs typeface="Times New Roman" panose="02020603050405020304" pitchFamily="18" charset="0"/>
              </a:rPr>
              <a:t>Region 2 (upper North Island) and 3 (lower NI): 0900, Sat 7 October, Novotel Lakeside, Rotorua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NZ" b="1" dirty="0">
                <a:cs typeface="Times New Roman" panose="02020603050405020304" pitchFamily="18" charset="0"/>
              </a:rPr>
              <a:t>Email </a:t>
            </a:r>
            <a:r>
              <a:rPr lang="en-NZ" b="1" dirty="0">
                <a:cs typeface="Times New Roman" panose="02020603050405020304" pitchFamily="18" charset="0"/>
                <a:hlinkClick r:id="rId3"/>
              </a:rPr>
              <a:t>info@transporting.nz</a:t>
            </a:r>
            <a:r>
              <a:rPr lang="en-NZ" b="1" dirty="0">
                <a:cs typeface="Times New Roman" panose="02020603050405020304" pitchFamily="18" charset="0"/>
              </a:rPr>
              <a:t> to RSVP</a:t>
            </a:r>
          </a:p>
        </p:txBody>
      </p:sp>
    </p:spTree>
    <p:extLst>
      <p:ext uri="{BB962C8B-B14F-4D97-AF65-F5344CB8AC3E}">
        <p14:creationId xmlns:p14="http://schemas.microsoft.com/office/powerpoint/2010/main" val="2948478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E5B9382-A4FC-2BCF-FE50-A3F3D1583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Questions or feedback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EED174-7F8B-AFFB-79DC-F570B7AEA42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NZ" dirty="0"/>
              <a:t>Please contact at </a:t>
            </a:r>
            <a:r>
              <a:rPr lang="en-NZ" dirty="0">
                <a:hlinkClick r:id="rId2"/>
              </a:rPr>
              <a:t>billy@transporting.nz</a:t>
            </a:r>
            <a:r>
              <a:rPr lang="en-NZ" dirty="0"/>
              <a:t> or 027 3041 877</a:t>
            </a:r>
          </a:p>
          <a:p>
            <a:endParaRPr lang="en-N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B1B6A3-57AD-F2F0-5CE7-34910C6EB017}"/>
              </a:ext>
            </a:extLst>
          </p:cNvPr>
          <p:cNvSpPr/>
          <p:nvPr/>
        </p:nvSpPr>
        <p:spPr>
          <a:xfrm>
            <a:off x="10335802" y="6246688"/>
            <a:ext cx="1366463" cy="400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06743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NZ Palette">
      <a:dk1>
        <a:srgbClr val="000000"/>
      </a:dk1>
      <a:lt1>
        <a:srgbClr val="FFFFFF"/>
      </a:lt1>
      <a:dk2>
        <a:srgbClr val="083644"/>
      </a:dk2>
      <a:lt2>
        <a:srgbClr val="E7E6E6"/>
      </a:lt2>
      <a:accent1>
        <a:srgbClr val="EF7900"/>
      </a:accent1>
      <a:accent2>
        <a:srgbClr val="344B55"/>
      </a:accent2>
      <a:accent3>
        <a:srgbClr val="9D9D9C"/>
      </a:accent3>
      <a:accent4>
        <a:srgbClr val="EA580C"/>
      </a:accent4>
      <a:accent5>
        <a:srgbClr val="03656B"/>
      </a:accent5>
      <a:accent6>
        <a:srgbClr val="50A5A8"/>
      </a:accent6>
      <a:hlink>
        <a:srgbClr val="50A5B1"/>
      </a:hlink>
      <a:folHlink>
        <a:srgbClr val="EF797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515</Words>
  <Application>Microsoft Office PowerPoint</Application>
  <PresentationFormat>Widescreen</PresentationFormat>
  <Paragraphs>96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Black</vt:lpstr>
      <vt:lpstr>Calibri</vt:lpstr>
      <vt:lpstr>Office Theme</vt:lpstr>
      <vt:lpstr>Constitutional restructure</vt:lpstr>
      <vt:lpstr>Current structure</vt:lpstr>
      <vt:lpstr>The need for change</vt:lpstr>
      <vt:lpstr>Proposed structure</vt:lpstr>
      <vt:lpstr>Questions for members</vt:lpstr>
      <vt:lpstr>Questions or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Billy Clemens</dc:creator>
  <cp:lastModifiedBy>Transporting New Zealand</cp:lastModifiedBy>
  <cp:revision>58</cp:revision>
  <cp:lastPrinted>2023-09-05T02:34:22Z</cp:lastPrinted>
  <dcterms:created xsi:type="dcterms:W3CDTF">2021-08-18T03:30:11Z</dcterms:created>
  <dcterms:modified xsi:type="dcterms:W3CDTF">2023-09-06T02:00:11Z</dcterms:modified>
</cp:coreProperties>
</file>